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83" d="100"/>
          <a:sy n="83" d="100"/>
        </p:scale>
        <p:origin x="47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Content based algorithms with and without food, service ratings- 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food and service rating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RF Score</c:v>
                </c:pt>
                <c:pt idx="1">
                  <c:v>GBM Score</c:v>
                </c:pt>
                <c:pt idx="2">
                  <c:v>Combined score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0.41349286235100002</c:v>
                </c:pt>
                <c:pt idx="1">
                  <c:v>0.43500576984799999</c:v>
                </c:pt>
                <c:pt idx="2">
                  <c:v>0.41028845497499999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89-45E9-81E0-F5C7285D3F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food and service rating2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RF Score</c:v>
                </c:pt>
                <c:pt idx="1">
                  <c:v>GBM Score</c:v>
                </c:pt>
                <c:pt idx="2">
                  <c:v>Combined score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0.24002939632500001</c:v>
                </c:pt>
                <c:pt idx="1">
                  <c:v>0.226011497206</c:v>
                </c:pt>
                <c:pt idx="2">
                  <c:v>0.22518507558600001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89-45E9-81E0-F5C7285D3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1486048"/>
        <c:axId val="581486376"/>
      </c:barChart>
      <c:catAx>
        <c:axId val="5814860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Content based algorithm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486376"/>
        <c:crosses val="autoZero"/>
        <c:auto val="1"/>
        <c:lblAlgn val="ctr"/>
        <c:lblOffset val="100"/>
        <c:noMultiLvlLbl val="0"/>
      </c:catAx>
      <c:valAx>
        <c:axId val="5814863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Metric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148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CA9FF-FD9C-4535-A62F-DD50D41E8625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A1696-9613-4561-9ADC-170548C0A89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23FE-3D0B-4620-A82D-7ED16E0823D6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5D070-6E55-4FBC-893F-8A95C9AC5063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A2ED2-8911-4BB5-AC32-A0DEDDF7622C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522E1-D144-490F-BD9D-F5BD9F75D709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D2478-C34A-4EAA-A873-085FBD4D5280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6CA88-BBB2-4C4B-9CD4-ACACC4F60741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44A8E-1075-4308-8B4C-06EB84B3334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AD8AC-5631-472C-81FB-15A60906D7FE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FBF1B-60E3-4F79-8BEE-0534ABB8716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170C-88B6-422B-A8A3-F554B6855702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14F1C-03C0-42AC-8BD4-65E917398265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D2D8-4A02-4F87-9326-686161B2299B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C533-80A1-4392-83A9-5E7EE47DFCFA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9D69E-77F8-4A09-9FB1-CA8C98F8472F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5EC5C-F4B9-4B22-BA50-76F13E0F3B10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B58A3-67BB-407D-BFDD-4F759774404D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1F651-9EBA-4C00-85D4-6A96E9EF5FE7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C540B9-0DE1-424C-93E6-3EA3E3418A9B}" type="datetime1">
              <a:rPr lang="en-US" smtClean="0"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50880"/>
            <a:ext cx="12191999" cy="2807119"/>
          </a:xfrm>
          <a:solidFill>
            <a:schemeClr val="accent1">
              <a:alpha val="50000"/>
            </a:schemeClr>
          </a:solidFill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		  Restaurant Recommender Systems</a:t>
            </a:r>
            <a:br>
              <a:rPr lang="en-US" sz="4400" dirty="0">
                <a:solidFill>
                  <a:schemeClr val="tx1"/>
                </a:solidFill>
              </a:rPr>
            </a:br>
            <a:br>
              <a:rPr lang="en-US" sz="4400" dirty="0">
                <a:solidFill>
                  <a:schemeClr val="tx1"/>
                </a:solidFill>
              </a:rPr>
            </a:br>
            <a:br>
              <a:rPr lang="en-US" sz="4400" dirty="0">
                <a:solidFill>
                  <a:schemeClr val="tx1"/>
                </a:solidFill>
              </a:rPr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3277" y="5288657"/>
            <a:ext cx="9060762" cy="492711"/>
          </a:xfrm>
        </p:spPr>
        <p:txBody>
          <a:bodyPr>
            <a:normAutofit/>
          </a:bodyPr>
          <a:lstStyle/>
          <a:p>
            <a:r>
              <a:rPr lang="en-US" sz="2100" cap="none" dirty="0" err="1">
                <a:solidFill>
                  <a:srgbClr val="FFFF00"/>
                </a:solidFill>
              </a:rPr>
              <a:t>Gaurang</a:t>
            </a:r>
            <a:r>
              <a:rPr lang="en-US" sz="2100" cap="none" dirty="0">
                <a:solidFill>
                  <a:srgbClr val="FFFF00"/>
                </a:solidFill>
              </a:rPr>
              <a:t> </a:t>
            </a:r>
            <a:r>
              <a:rPr lang="en-US" sz="2100" cap="none" dirty="0" err="1">
                <a:solidFill>
                  <a:srgbClr val="FFFF00"/>
                </a:solidFill>
              </a:rPr>
              <a:t>Rathod</a:t>
            </a:r>
            <a:r>
              <a:rPr lang="en-US" sz="2100" cap="none" dirty="0">
                <a:solidFill>
                  <a:srgbClr val="FFFF00"/>
                </a:solidFill>
              </a:rPr>
              <a:t>, Prashanth Palaniswamy, </a:t>
            </a:r>
            <a:r>
              <a:rPr lang="en-US" sz="2100" cap="none" dirty="0" err="1">
                <a:solidFill>
                  <a:srgbClr val="FFFF00"/>
                </a:solidFill>
              </a:rPr>
              <a:t>Prithvi</a:t>
            </a:r>
            <a:r>
              <a:rPr lang="en-US" sz="2100" cap="none" dirty="0">
                <a:solidFill>
                  <a:srgbClr val="FFFF00"/>
                </a:solidFill>
              </a:rPr>
              <a:t> </a:t>
            </a:r>
            <a:r>
              <a:rPr lang="en-US" sz="2100" cap="none" dirty="0" err="1">
                <a:solidFill>
                  <a:srgbClr val="FFFF00"/>
                </a:solidFill>
              </a:rPr>
              <a:t>Vihari</a:t>
            </a:r>
            <a:r>
              <a:rPr lang="en-US" sz="2100" cap="none" dirty="0">
                <a:solidFill>
                  <a:srgbClr val="FFFF00"/>
                </a:solidFill>
              </a:rPr>
              <a:t> Ramesh Rao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5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91602"/>
          </a:xfrm>
        </p:spPr>
        <p:txBody>
          <a:bodyPr/>
          <a:lstStyle/>
          <a:p>
            <a:r>
              <a:rPr lang="en-US" sz="3200" dirty="0"/>
              <a:t>Impact of food and service rating on the overall rating using regression modelling </a:t>
            </a:r>
            <a:br>
              <a:rPr lang="en-US" sz="3200" dirty="0"/>
            </a:br>
            <a:endParaRPr lang="en-US" sz="32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8954097"/>
              </p:ext>
            </p:extLst>
          </p:nvPr>
        </p:nvGraphicFramePr>
        <p:xfrm>
          <a:off x="1103313" y="1544320"/>
          <a:ext cx="8579167" cy="36280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03313" y="5250140"/>
            <a:ext cx="8947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By including the food and service ratings in content based regression, we get a whopping 45% increase in the accuracy of the final rating.</a:t>
            </a:r>
          </a:p>
        </p:txBody>
      </p:sp>
    </p:spTree>
    <p:extLst>
      <p:ext uri="{BB962C8B-B14F-4D97-AF65-F5344CB8AC3E}">
        <p14:creationId xmlns:p14="http://schemas.microsoft.com/office/powerpoint/2010/main" val="292434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68" y="1330961"/>
            <a:ext cx="7145883" cy="4591230"/>
          </a:xfrm>
          <a:prstGeom prst="rect">
            <a:avLst/>
          </a:prstGeom>
          <a:effectLst/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" y="839216"/>
            <a:ext cx="3427421" cy="1444752"/>
          </a:xfrm>
        </p:spPr>
        <p:txBody>
          <a:bodyPr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2550" dirty="0">
                <a:solidFill>
                  <a:srgbClr val="EBEBEB"/>
                </a:solidFill>
              </a:rPr>
              <a:t>Ensembling content based (food, service rating included) with CF, MF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11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43855" y="2489201"/>
            <a:ext cx="3179806" cy="3530600"/>
          </a:xfrm>
        </p:spPr>
        <p:txBody>
          <a:bodyPr>
            <a:normAutofit/>
          </a:bodyPr>
          <a:lstStyle/>
          <a:p>
            <a:pPr algn="just"/>
            <a:r>
              <a:rPr lang="en-US" sz="1900" dirty="0">
                <a:solidFill>
                  <a:srgbClr val="FFFFFF"/>
                </a:solidFill>
              </a:rPr>
              <a:t>Ensembling the model is now deleterious, as the content based method has the information of food and service ratings, the MF and CF methods do not.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43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530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16280"/>
            <a:ext cx="8946541" cy="2332760"/>
          </a:xfrm>
        </p:spPr>
        <p:txBody>
          <a:bodyPr/>
          <a:lstStyle/>
          <a:p>
            <a:pPr algn="just"/>
            <a:r>
              <a:rPr lang="en-US" dirty="0"/>
              <a:t>The improvement in accuracy by using various combinations of CF, MF and content based algorithms was analyzed and shown incrementally</a:t>
            </a:r>
          </a:p>
          <a:p>
            <a:pPr algn="just"/>
            <a:r>
              <a:rPr lang="en-US" dirty="0"/>
              <a:t>When food and service rating was considered in the regression model, the accuracy of overall rating prediction improved significantly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5130" y="3592486"/>
            <a:ext cx="9404723" cy="835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Future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03312" y="4395454"/>
            <a:ext cx="8946541" cy="1710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n-US" dirty="0"/>
              <a:t>Try more approaches in content based </a:t>
            </a:r>
            <a:r>
              <a:rPr lang="en-US"/>
              <a:t>filtering algorithms.</a:t>
            </a:r>
            <a:endParaRPr lang="en-US" dirty="0"/>
          </a:p>
          <a:p>
            <a:pPr algn="just"/>
            <a:r>
              <a:rPr lang="en-US" dirty="0"/>
              <a:t>Try several other ensemble combinations to see if it performs better.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98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50" y="2851355"/>
            <a:ext cx="9404723" cy="7913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16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69000"/>
                  <a:hueMod val="108000"/>
                  <a:satMod val="164000"/>
                  <a:lumMod val="74000"/>
                </a:schemeClr>
                <a:schemeClr val="bg2">
                  <a:tint val="96000"/>
                  <a:hueMod val="88000"/>
                  <a:satMod val="140000"/>
                  <a:lumMod val="132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31" name="Picture 30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3" name="Picture 32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3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3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r="-1" b="12148"/>
          <a:stretch/>
        </p:blipFill>
        <p:spPr>
          <a:xfrm>
            <a:off x="972832" y="1437136"/>
            <a:ext cx="3279188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12203" r="18205" b="-1"/>
          <a:stretch/>
        </p:blipFill>
        <p:spPr>
          <a:xfrm>
            <a:off x="4785360" y="1437136"/>
            <a:ext cx="6300947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94" y="211383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Success Stories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fld id="{D57F1E4F-1CFF-5643-939E-02111984F565}" type="slidenum">
              <a:rPr lang="en-US" smtClean="0"/>
              <a:pPr defTabSz="91440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530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33832"/>
            <a:ext cx="8946541" cy="104726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Predict the rating that the user would give to a restaurant by making use of restaurant information data, user details data and previous rating data</a:t>
            </a:r>
          </a:p>
          <a:p>
            <a:pPr algn="just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45130" y="2581098"/>
            <a:ext cx="9404723" cy="8353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Approach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03312" y="3387648"/>
            <a:ext cx="8946541" cy="2718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/>
            <a:r>
              <a:rPr lang="en-US" dirty="0"/>
              <a:t>Use various collaborative filtering, matrix factorization and </a:t>
            </a:r>
            <a:r>
              <a:rPr lang="en-US" sz="2100" dirty="0"/>
              <a:t>Content-based filtering algorithms</a:t>
            </a:r>
          </a:p>
          <a:p>
            <a:pPr algn="just"/>
            <a:r>
              <a:rPr lang="en-US" sz="2100" dirty="0"/>
              <a:t>Individually evaluate each algorithm and ensemble various algorithms with good result, find which combination works the best</a:t>
            </a:r>
          </a:p>
          <a:p>
            <a:pPr algn="just"/>
            <a:r>
              <a:rPr lang="en-US" sz="2100" dirty="0"/>
              <a:t>We show step by step increase in accuracy by using various combinations</a:t>
            </a:r>
          </a:p>
          <a:p>
            <a:pPr algn="just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1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530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Preparation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88026"/>
            <a:ext cx="8946541" cy="4611329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Data source:</a:t>
            </a:r>
          </a:p>
          <a:p>
            <a:pPr marL="0" indent="0" algn="just">
              <a:buNone/>
            </a:pPr>
            <a:r>
              <a:rPr lang="en-US" sz="1800" dirty="0"/>
              <a:t>     https://archive.ics.uci.edu/ml/datasets/Restaurant+%26+consumer+data</a:t>
            </a:r>
          </a:p>
          <a:p>
            <a:pPr algn="just"/>
            <a:r>
              <a:rPr lang="en-US" sz="1800" dirty="0"/>
              <a:t>Format of dataset used for collaborative filtering &amp; matrix factorization:</a:t>
            </a:r>
          </a:p>
          <a:p>
            <a:pPr algn="just"/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    </a:t>
            </a:r>
          </a:p>
          <a:p>
            <a:pPr marL="0" indent="0" algn="just">
              <a:buNone/>
            </a:pPr>
            <a:r>
              <a:rPr lang="en-US" sz="1800" dirty="0"/>
              <a:t>     A total of 1153 rows</a:t>
            </a:r>
          </a:p>
          <a:p>
            <a:pPr algn="just"/>
            <a:r>
              <a:rPr lang="en-US" sz="1800" dirty="0"/>
              <a:t>Same train and test data set used for all the evaluations.</a:t>
            </a:r>
          </a:p>
          <a:p>
            <a:pPr algn="just"/>
            <a:r>
              <a:rPr lang="en-US" sz="1800" dirty="0"/>
              <a:t>The dataset used for content based filtering has 1153 rows and 255 columns. It has restaurant data (</a:t>
            </a:r>
            <a:r>
              <a:rPr lang="en-US" sz="1800" dirty="0" err="1"/>
              <a:t>placeID</a:t>
            </a:r>
            <a:r>
              <a:rPr lang="en-US" sz="1800" dirty="0"/>
              <a:t>, location, payment type, cuisine, hours of operation, parking details, ratings, etc.), and user data (</a:t>
            </a:r>
            <a:r>
              <a:rPr lang="en-US" sz="1800" dirty="0" err="1"/>
              <a:t>userID</a:t>
            </a:r>
            <a:r>
              <a:rPr lang="en-US" sz="1800" dirty="0"/>
              <a:t>, age, personal details, lifestyle details, payment mode, etc.).</a:t>
            </a:r>
          </a:p>
          <a:p>
            <a:pPr algn="just"/>
            <a:endParaRPr lang="en-US" sz="1800" dirty="0"/>
          </a:p>
          <a:p>
            <a:pPr algn="just"/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464358"/>
              </p:ext>
            </p:extLst>
          </p:nvPr>
        </p:nvGraphicFramePr>
        <p:xfrm>
          <a:off x="1581406" y="2734327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314998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748615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54455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placeID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370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75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3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49" y="3225987"/>
            <a:ext cx="5555422" cy="3518942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948" y="1158872"/>
            <a:ext cx="3785393" cy="2274656"/>
          </a:xfrm>
          <a:prstGeom prst="rect">
            <a:avLst/>
          </a:prstGeom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581" y="1063415"/>
            <a:ext cx="3918663" cy="2370113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920" y="509240"/>
            <a:ext cx="3276975" cy="1829134"/>
          </a:xfrm>
        </p:spPr>
        <p:txBody>
          <a:bodyPr anchor="b">
            <a:noAutofit/>
          </a:bodyPr>
          <a:lstStyle/>
          <a:p>
            <a:r>
              <a:rPr lang="en-US" sz="2700" dirty="0">
                <a:solidFill>
                  <a:schemeClr val="tx1"/>
                </a:solidFill>
              </a:rPr>
              <a:t>Comparing CF and MF algorithms individually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35" name="Content Placeholder 17"/>
          <p:cNvSpPr>
            <a:spLocks noGrp="1"/>
          </p:cNvSpPr>
          <p:nvPr>
            <p:ph idx="1"/>
          </p:nvPr>
        </p:nvSpPr>
        <p:spPr>
          <a:xfrm>
            <a:off x="646111" y="2672858"/>
            <a:ext cx="3104751" cy="3062924"/>
          </a:xfrm>
        </p:spPr>
        <p:txBody>
          <a:bodyPr>
            <a:noAutofit/>
          </a:bodyPr>
          <a:lstStyle/>
          <a:p>
            <a:pPr algn="just"/>
            <a:r>
              <a:rPr lang="en-US" sz="1850" dirty="0"/>
              <a:t>Evaluating the performances of 6 algorithms- Baseline, SVD, PMF , NMF , UCF , ICF.</a:t>
            </a:r>
          </a:p>
          <a:p>
            <a:pPr algn="just"/>
            <a:r>
              <a:rPr lang="en-US" sz="1850" dirty="0"/>
              <a:t>we can observe from the analysis that ICF, SVD and Baseline are the top performing algorithms.</a:t>
            </a:r>
          </a:p>
          <a:p>
            <a:pPr algn="just"/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07383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019" y="3573531"/>
            <a:ext cx="5350133" cy="3219822"/>
          </a:xfrm>
          <a:prstGeom prst="rect">
            <a:avLst/>
          </a:prstGeom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019" y="754726"/>
            <a:ext cx="5491800" cy="3012746"/>
          </a:xfrm>
          <a:prstGeom prst="rect">
            <a:avLst/>
          </a:prstGeom>
          <a:effectLst/>
        </p:spPr>
      </p:pic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988290"/>
            <a:ext cx="4165580" cy="14039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Ensembling CF and MF Algorithms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7006" y="2362695"/>
            <a:ext cx="3894686" cy="3631701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From this analysis, we observed that by ensembling multiple CF algorithms the accuracy increases.</a:t>
            </a:r>
          </a:p>
          <a:p>
            <a:pPr algn="just"/>
            <a:r>
              <a:rPr lang="en-US" dirty="0"/>
              <a:t>By ensembling Baseline, ICF and SVD algorithms, the accuracy increased by 9.15% to that of the best individual CF, MF algorithm.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10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1647008"/>
            <a:ext cx="6495847" cy="4173582"/>
          </a:xfrm>
          <a:prstGeom prst="rect">
            <a:avLst/>
          </a:prstGeom>
          <a:effectLst/>
        </p:spPr>
      </p:pic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52" y="2072175"/>
            <a:ext cx="3309324" cy="609601"/>
          </a:xfrm>
        </p:spPr>
        <p:txBody>
          <a:bodyPr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rgbClr val="EBEBEB"/>
                </a:solidFill>
              </a:rPr>
              <a:t>Continued..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fld id="{D57F1E4F-1CFF-5643-939E-02111984F565}" type="slidenum">
              <a:rPr lang="en-US">
                <a:solidFill>
                  <a:srgbClr val="FFFFFF"/>
                </a:solidFill>
              </a:rPr>
              <a:pPr/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792480" y="2956559"/>
            <a:ext cx="3098396" cy="275844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rgbClr val="FFFFFF"/>
                </a:solidFill>
              </a:rPr>
              <a:t>By ensembling the best CF and MF algorithms, it was found that the accuracy  percentage Increased by 9.61 %.</a:t>
            </a:r>
          </a:p>
        </p:txBody>
      </p:sp>
    </p:spTree>
    <p:extLst>
      <p:ext uri="{BB962C8B-B14F-4D97-AF65-F5344CB8AC3E}">
        <p14:creationId xmlns:p14="http://schemas.microsoft.com/office/powerpoint/2010/main" val="154629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3" name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825" y="1524000"/>
            <a:ext cx="6687299" cy="4296590"/>
          </a:xfrm>
          <a:prstGeom prst="rect">
            <a:avLst/>
          </a:prstGeom>
          <a:effectLst/>
        </p:spPr>
      </p:pic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840" y="655868"/>
            <a:ext cx="3450269" cy="1844042"/>
          </a:xfrm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</a:rPr>
              <a:t>Content Based Recommendation algorithms Using Regression Modelling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721360" y="2885441"/>
            <a:ext cx="3048000" cy="313436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600" dirty="0">
                <a:solidFill>
                  <a:srgbClr val="FFFFFF"/>
                </a:solidFill>
              </a:rPr>
              <a:t>We observed that content based recommendation algorithms outperformed even the  ensembled CF algorithms, the improvement percentage is 10.9%.</a:t>
            </a:r>
          </a:p>
          <a:p>
            <a:pPr algn="just"/>
            <a:r>
              <a:rPr lang="en-US" sz="1600" dirty="0">
                <a:solidFill>
                  <a:srgbClr val="FFFFFF"/>
                </a:solidFill>
              </a:rPr>
              <a:t>This result was expected for this dataset as we use more fields to predict the rating.</a:t>
            </a:r>
          </a:p>
        </p:txBody>
      </p:sp>
    </p:spTree>
    <p:extLst>
      <p:ext uri="{BB962C8B-B14F-4D97-AF65-F5344CB8AC3E}">
        <p14:creationId xmlns:p14="http://schemas.microsoft.com/office/powerpoint/2010/main" val="23848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840" y="655868"/>
            <a:ext cx="3450269" cy="1844042"/>
          </a:xfrm>
        </p:spPr>
        <p:txBody>
          <a:bodyPr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bg1"/>
                </a:solidFill>
              </a:rPr>
              <a:t>Ensembling the best Content Based, CF and MF algorithms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9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721360" y="2885441"/>
            <a:ext cx="3048000" cy="3134360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rgbClr val="FFFFFF"/>
                </a:solidFill>
              </a:rPr>
              <a:t>By including the regression model to predict the ratings using the user and item attributes to CF and MF models, we are able to increase the accuracy even further by 13.2%.</a:t>
            </a:r>
          </a:p>
          <a:p>
            <a:pPr algn="just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82" y="1488685"/>
            <a:ext cx="6909641" cy="44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64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627</TotalTime>
  <Words>573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    Restaurant Recommender Systems   </vt:lpstr>
      <vt:lpstr>Success Stories</vt:lpstr>
      <vt:lpstr>Objective</vt:lpstr>
      <vt:lpstr>Data Preparation</vt:lpstr>
      <vt:lpstr>Comparing CF and MF algorithms individually</vt:lpstr>
      <vt:lpstr>Ensembling CF and MF Algorithms</vt:lpstr>
      <vt:lpstr>Continued..</vt:lpstr>
      <vt:lpstr>Content Based Recommendation algorithms Using Regression Modelling</vt:lpstr>
      <vt:lpstr>Ensembling the best Content Based, CF and MF algorithms</vt:lpstr>
      <vt:lpstr>Impact of food and service rating on the overall rating using regression modelling  </vt:lpstr>
      <vt:lpstr>Ensembling content based (food, service rating included) with CF, MF algorithms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Recommender Systems</dc:title>
  <dc:creator>imprash</dc:creator>
  <cp:lastModifiedBy>imprash</cp:lastModifiedBy>
  <cp:revision>46</cp:revision>
  <dcterms:created xsi:type="dcterms:W3CDTF">2017-04-24T01:46:08Z</dcterms:created>
  <dcterms:modified xsi:type="dcterms:W3CDTF">2017-04-24T18:33:33Z</dcterms:modified>
</cp:coreProperties>
</file>